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6" r:id="rId9"/>
    <p:sldId id="267" r:id="rId10"/>
    <p:sldId id="263" r:id="rId11"/>
    <p:sldId id="264" r:id="rId12"/>
    <p:sldId id="265" r:id="rId13"/>
    <p:sldId id="270" r:id="rId14"/>
    <p:sldId id="268" r:id="rId15"/>
    <p:sldId id="272" r:id="rId16"/>
    <p:sldId id="271" r:id="rId17"/>
    <p:sldId id="273" r:id="rId18"/>
    <p:sldId id="269" r:id="rId19"/>
    <p:sldId id="275" r:id="rId20"/>
    <p:sldId id="280" r:id="rId21"/>
    <p:sldId id="274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627BD-ABC4-D34B-B618-579BF04D13CA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F4BF-4CA6-8847-AAF6-B9878EBE0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0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bond- directional, polar atoms, can dismantle ionic bonds</a:t>
            </a:r>
          </a:p>
          <a:p>
            <a:r>
              <a:rPr lang="en-US" dirty="0"/>
              <a:t>van der </a:t>
            </a:r>
            <a:r>
              <a:rPr lang="en-US" dirty="0" err="1"/>
              <a:t>waals</a:t>
            </a:r>
            <a:r>
              <a:rPr lang="en-US" dirty="0"/>
              <a:t>- weak</a:t>
            </a:r>
          </a:p>
          <a:p>
            <a:r>
              <a:rPr lang="en-US" dirty="0"/>
              <a:t>hydrophobic- needed in protein folding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 transporters pump against grad. 70% of brain’s ATP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40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Ball and chain</a:t>
            </a:r>
            <a:r>
              <a:rPr lang="en-US" baseline="0" dirty="0"/>
              <a:t> model of Na gate VGNC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5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52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81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3- side chain and hydrophobic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9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genetic</a:t>
            </a:r>
            <a:r>
              <a:rPr lang="en-US" baseline="0" dirty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63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0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proteins can be promoters, </a:t>
            </a:r>
            <a:r>
              <a:rPr lang="en-US" dirty="0" err="1"/>
              <a:t>tx</a:t>
            </a:r>
            <a:r>
              <a:rPr lang="en-US" baseline="0" dirty="0"/>
              <a:t> factors, regulators,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48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genes have exons and introns. both </a:t>
            </a:r>
            <a:r>
              <a:rPr lang="en-US" baseline="0" dirty="0" err="1"/>
              <a:t>Txed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Tx</a:t>
            </a:r>
            <a:r>
              <a:rPr lang="en-US" baseline="0" dirty="0"/>
              <a:t> regulation- enhancers, suppressors, methylation (epigenetic markers), DNA packing</a:t>
            </a:r>
          </a:p>
          <a:p>
            <a:r>
              <a:rPr lang="en-US" baseline="0" dirty="0"/>
              <a:t>Post </a:t>
            </a:r>
            <a:r>
              <a:rPr lang="en-US" baseline="0" dirty="0" err="1"/>
              <a:t>Tx</a:t>
            </a:r>
            <a:r>
              <a:rPr lang="en-US" baseline="0" dirty="0"/>
              <a:t> </a:t>
            </a:r>
            <a:r>
              <a:rPr lang="en-US" baseline="0" dirty="0" err="1"/>
              <a:t>modif</a:t>
            </a:r>
            <a:r>
              <a:rPr lang="en-US" baseline="0" dirty="0"/>
              <a:t>- splicing of introns. mRNA can be spliced differently to encode for diff proteins, distribution and localization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2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Schwann cell</a:t>
            </a:r>
          </a:p>
          <a:p>
            <a:r>
              <a:rPr lang="en-US" dirty="0"/>
              <a:t>7. Myelin sheath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4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Selective permeability of membrane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4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goes down electrochemical</a:t>
            </a:r>
            <a:r>
              <a:rPr lang="en-US" baseline="0" dirty="0"/>
              <a:t> 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F4BF-4CA6-8847-AAF6-B9878EBE09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4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8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2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3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1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5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4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3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BF900-145E-7F43-8576-6B9318CEF227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0D11B-532E-084A-9F01-0DB148F7D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Atoms to Action Potentials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Mol</a:t>
            </a:r>
            <a:r>
              <a:rPr lang="en-US" dirty="0"/>
              <a:t> Bio </a:t>
            </a:r>
            <a:r>
              <a:rPr lang="en-US" dirty="0" err="1"/>
              <a:t>Bootcamp</a:t>
            </a:r>
            <a:endParaRPr lang="en-US" dirty="0"/>
          </a:p>
          <a:p>
            <a:r>
              <a:rPr lang="en-US" dirty="0"/>
              <a:t>Day 1: 26.8.19</a:t>
            </a:r>
          </a:p>
        </p:txBody>
      </p:sp>
    </p:spTree>
    <p:extLst>
      <p:ext uri="{BB962C8B-B14F-4D97-AF65-F5344CB8AC3E}">
        <p14:creationId xmlns:p14="http://schemas.microsoft.com/office/powerpoint/2010/main" val="175960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Replication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8800" y="1417638"/>
            <a:ext cx="625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=oCFN5WUoLRI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36" y="2190491"/>
            <a:ext cx="7681187" cy="437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3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13"/>
            <a:ext cx="8229600" cy="1143000"/>
          </a:xfrm>
        </p:spPr>
        <p:txBody>
          <a:bodyPr/>
          <a:lstStyle/>
          <a:p>
            <a:r>
              <a:rPr lang="en-US" dirty="0"/>
              <a:t>Transcription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196" y="1817665"/>
            <a:ext cx="3953512" cy="47863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9978" y="1030574"/>
            <a:ext cx="67516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=-AnsJILjbz8</a:t>
            </a:r>
          </a:p>
        </p:txBody>
      </p:sp>
    </p:spTree>
    <p:extLst>
      <p:ext uri="{BB962C8B-B14F-4D97-AF65-F5344CB8AC3E}">
        <p14:creationId xmlns:p14="http://schemas.microsoft.com/office/powerpoint/2010/main" val="207121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3"/>
            <a:ext cx="8229600" cy="1143000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70602" y="960807"/>
            <a:ext cx="7159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=tTlZQQtoq5Q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816" y="1673340"/>
            <a:ext cx="6263590" cy="40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Proteins in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Ion channels</a:t>
            </a:r>
          </a:p>
          <a:p>
            <a:endParaRPr lang="en-US" dirty="0"/>
          </a:p>
          <a:p>
            <a:r>
              <a:rPr lang="en-US" dirty="0"/>
              <a:t>Receptors</a:t>
            </a:r>
          </a:p>
          <a:p>
            <a:endParaRPr lang="en-US" dirty="0"/>
          </a:p>
          <a:p>
            <a:r>
              <a:rPr lang="en-US" dirty="0"/>
              <a:t>Neurotransmitters</a:t>
            </a:r>
          </a:p>
        </p:txBody>
      </p:sp>
    </p:spTree>
    <p:extLst>
      <p:ext uri="{BB962C8B-B14F-4D97-AF65-F5344CB8AC3E}">
        <p14:creationId xmlns:p14="http://schemas.microsoft.com/office/powerpoint/2010/main" val="18689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591" b="25424"/>
          <a:stretch/>
        </p:blipFill>
        <p:spPr>
          <a:xfrm>
            <a:off x="215900" y="1564950"/>
            <a:ext cx="8688345" cy="445670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Ion Channels</a:t>
            </a:r>
          </a:p>
        </p:txBody>
      </p:sp>
    </p:spTree>
    <p:extLst>
      <p:ext uri="{BB962C8B-B14F-4D97-AF65-F5344CB8AC3E}">
        <p14:creationId xmlns:p14="http://schemas.microsoft.com/office/powerpoint/2010/main" val="19142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Ion Channels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7" y="1417638"/>
            <a:ext cx="83066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97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Ion Channels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95" y="1642788"/>
            <a:ext cx="51625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18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230357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020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50"/>
            <a:ext cx="8229600" cy="1143000"/>
          </a:xfrm>
        </p:spPr>
        <p:txBody>
          <a:bodyPr/>
          <a:lstStyle/>
          <a:p>
            <a:r>
              <a:rPr lang="en-US" dirty="0"/>
              <a:t>Ion Channels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65" y="2003417"/>
            <a:ext cx="8598232" cy="28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VGNC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443"/>
            <a:ext cx="9144000" cy="32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1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3"/>
            <a:ext cx="8229600" cy="1143000"/>
          </a:xfrm>
        </p:spPr>
        <p:txBody>
          <a:bodyPr/>
          <a:lstStyle/>
          <a:p>
            <a:r>
              <a:rPr lang="en-US" dirty="0"/>
              <a:t>Chemical Bonding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319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Covalent Bonds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9-08-26 at 7.41.3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48"/>
          <a:stretch/>
        </p:blipFill>
        <p:spPr>
          <a:xfrm>
            <a:off x="3186438" y="2030511"/>
            <a:ext cx="2846249" cy="38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VGKC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D7F59-F910-ED4C-8F1E-2D9292BF8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84" t="20116" r="19235" b="5355"/>
          <a:stretch/>
        </p:blipFill>
        <p:spPr>
          <a:xfrm>
            <a:off x="2509284" y="1775637"/>
            <a:ext cx="4284921" cy="35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84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1" y="1879731"/>
            <a:ext cx="4551888" cy="397182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408990" y="2547386"/>
            <a:ext cx="3454103" cy="2506829"/>
            <a:chOff x="5408990" y="2547386"/>
            <a:chExt cx="3454103" cy="25068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7001" y="2547386"/>
              <a:ext cx="3166092" cy="250682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4887385" y="3470109"/>
              <a:ext cx="1412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Conductance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95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609600"/>
            <a:ext cx="6070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75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6" t="3432" r="55629"/>
          <a:stretch/>
        </p:blipFill>
        <p:spPr>
          <a:xfrm>
            <a:off x="703059" y="1871137"/>
            <a:ext cx="3367872" cy="3828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8792" y="1440318"/>
            <a:ext cx="115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Ionotropic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6" t="3432"/>
          <a:stretch/>
        </p:blipFill>
        <p:spPr>
          <a:xfrm>
            <a:off x="703058" y="1871137"/>
            <a:ext cx="7597557" cy="3828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8792" y="1440318"/>
            <a:ext cx="115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Ionotropic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1216" y="1440318"/>
            <a:ext cx="147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Metabotropic</a:t>
            </a:r>
          </a:p>
        </p:txBody>
      </p:sp>
    </p:spTree>
    <p:extLst>
      <p:ext uri="{BB962C8B-B14F-4D97-AF65-F5344CB8AC3E}">
        <p14:creationId xmlns:p14="http://schemas.microsoft.com/office/powerpoint/2010/main" val="256184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Neurotransmitters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30" y="1417638"/>
            <a:ext cx="6871820" cy="4423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AAF30-AC31-6648-A4FB-C3F53AEF15DF}"/>
              </a:ext>
            </a:extLst>
          </p:cNvPr>
          <p:cNvSpPr txBox="1"/>
          <p:nvPr/>
        </p:nvSpPr>
        <p:spPr>
          <a:xfrm>
            <a:off x="1010093" y="6071191"/>
            <a:ext cx="5352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Excitatory, inhibitory</a:t>
            </a:r>
          </a:p>
          <a:p>
            <a:r>
              <a:rPr lang="en-US" dirty="0" err="1"/>
              <a:t>Eg.</a:t>
            </a:r>
            <a:r>
              <a:rPr lang="en-US" dirty="0"/>
              <a:t> of NTs: Dopamine, serotonin, GABA, glutamate, etc.</a:t>
            </a:r>
          </a:p>
        </p:txBody>
      </p:sp>
    </p:spTree>
    <p:extLst>
      <p:ext uri="{BB962C8B-B14F-4D97-AF65-F5344CB8AC3E}">
        <p14:creationId xmlns:p14="http://schemas.microsoft.com/office/powerpoint/2010/main" val="209780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3"/>
            <a:ext cx="8229600" cy="1143000"/>
          </a:xfrm>
        </p:spPr>
        <p:txBody>
          <a:bodyPr/>
          <a:lstStyle/>
          <a:p>
            <a:r>
              <a:rPr lang="en-US" dirty="0"/>
              <a:t>Chemical Bonding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319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Non-covalent bonds</a:t>
            </a:r>
          </a:p>
        </p:txBody>
      </p:sp>
      <p:pic>
        <p:nvPicPr>
          <p:cNvPr id="6" name="Picture 5" descr="Screen Shot 2019-08-26 at 7.41.3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5"/>
          <a:stretch/>
        </p:blipFill>
        <p:spPr>
          <a:xfrm>
            <a:off x="566981" y="1724500"/>
            <a:ext cx="2834909" cy="3722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08" y="1146803"/>
            <a:ext cx="2605892" cy="2543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890" y="4179981"/>
            <a:ext cx="2924109" cy="1851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2708" y="4532867"/>
            <a:ext cx="256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Hydrophobic interactions</a:t>
            </a:r>
          </a:p>
        </p:txBody>
      </p:sp>
    </p:spTree>
    <p:extLst>
      <p:ext uri="{BB962C8B-B14F-4D97-AF65-F5344CB8AC3E}">
        <p14:creationId xmlns:p14="http://schemas.microsoft.com/office/powerpoint/2010/main" val="414200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8-26 at 7.57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384300"/>
            <a:ext cx="5867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 to proteins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854199"/>
            <a:ext cx="4514122" cy="36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3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8383"/>
          <a:stretch/>
        </p:blipFill>
        <p:spPr>
          <a:xfrm>
            <a:off x="0" y="2205311"/>
            <a:ext cx="9144000" cy="220603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AA to proteins</a:t>
            </a:r>
          </a:p>
        </p:txBody>
      </p:sp>
    </p:spTree>
    <p:extLst>
      <p:ext uri="{BB962C8B-B14F-4D97-AF65-F5344CB8AC3E}">
        <p14:creationId xmlns:p14="http://schemas.microsoft.com/office/powerpoint/2010/main" val="298653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93" y="2848867"/>
            <a:ext cx="4898725" cy="1143000"/>
          </a:xfrm>
        </p:spPr>
        <p:txBody>
          <a:bodyPr/>
          <a:lstStyle/>
          <a:p>
            <a:r>
              <a:rPr lang="en-US" dirty="0"/>
              <a:t>Central dogma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40" y="0"/>
            <a:ext cx="4297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1129" y="270779"/>
            <a:ext cx="751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learngendev.azurewebsites.net</a:t>
            </a:r>
            <a:r>
              <a:rPr lang="en-US" dirty="0"/>
              <a:t>/content/basics/</a:t>
            </a:r>
            <a:r>
              <a:rPr lang="en-US" dirty="0" err="1"/>
              <a:t>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9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9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261</Words>
  <Application>Microsoft Macintosh PowerPoint</Application>
  <PresentationFormat>On-screen Show (4:3)</PresentationFormat>
  <Paragraphs>71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From Atoms to Action Potentials</vt:lpstr>
      <vt:lpstr>Chemical Bonding</vt:lpstr>
      <vt:lpstr>Chemical Bonding</vt:lpstr>
      <vt:lpstr>PowerPoint Presentation</vt:lpstr>
      <vt:lpstr>AA to proteins</vt:lpstr>
      <vt:lpstr>AA to proteins</vt:lpstr>
      <vt:lpstr>Central dogma</vt:lpstr>
      <vt:lpstr>PowerPoint Presentation</vt:lpstr>
      <vt:lpstr>PowerPoint Presentation</vt:lpstr>
      <vt:lpstr>DNA Replication</vt:lpstr>
      <vt:lpstr>Transcription</vt:lpstr>
      <vt:lpstr>Translation</vt:lpstr>
      <vt:lpstr>Proteins in Neurons</vt:lpstr>
      <vt:lpstr>Ion Channels</vt:lpstr>
      <vt:lpstr>Ion Channels</vt:lpstr>
      <vt:lpstr>Ion Channels</vt:lpstr>
      <vt:lpstr>PowerPoint Presentation</vt:lpstr>
      <vt:lpstr>Ion Channels</vt:lpstr>
      <vt:lpstr>VGNC</vt:lpstr>
      <vt:lpstr>VGKC</vt:lpstr>
      <vt:lpstr>PowerPoint Presentation</vt:lpstr>
      <vt:lpstr>PowerPoint Presentation</vt:lpstr>
      <vt:lpstr>Receptors</vt:lpstr>
      <vt:lpstr>Receptors</vt:lpstr>
      <vt:lpstr>Neurotransmitters</vt:lpstr>
    </vt:vector>
  </TitlesOfParts>
  <Company>IISER Pune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Atoms to Action Potentials</dc:title>
  <dc:creator>Nivedita Rangarajan</dc:creator>
  <cp:lastModifiedBy>Microsoft Office User</cp:lastModifiedBy>
  <cp:revision>26</cp:revision>
  <dcterms:created xsi:type="dcterms:W3CDTF">2019-08-26T10:46:31Z</dcterms:created>
  <dcterms:modified xsi:type="dcterms:W3CDTF">2019-08-26T18:22:45Z</dcterms:modified>
</cp:coreProperties>
</file>